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Lato"/>
      <p:regular r:id="rId21"/>
    </p:embeddedFont>
    <p:embeddedFont>
      <p:font typeface="Lato"/>
      <p:regular r:id="rId22"/>
    </p:embeddedFont>
    <p:embeddedFont>
      <p:font typeface="Lato"/>
      <p:regular r:id="rId23"/>
    </p:embeddedFont>
    <p:embeddedFont>
      <p:font typeface="La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Mohammed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Niangoran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Mohamed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Hadrien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Hubert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Voici les étapes principales de l'entraînement de notre modèle :
le choix du dataset : nous avons utilisé deux fichiers, Fake.csv et True.csv, qui contiennent respectivement des articles de fausses et de vraies actualités. Ces données nous servent à entraîner le modèle
la sélection de l’architecture du modèle : plusieurs approches ont été testées. Du côté des modèles traditionnels, nous avons utilisé TF-IDF combiné à des algorithmes comme Random Forest, XGBoost et Gradient Boosting. Et du côté des modèles plus avancés, nous avons testé BERT et une version allégée, BERT tiny.
Entraînement : pour cela, on a utilisé des techniques comme le fine-tuning sur des données de fake news pour les modèles de type BERT, et la validation croisée pour assurer une bonne généralisation de nos modèles.
Evaluation. On a utilisé des métriques classiques comme la précision, le rappel et le F1-score pour mesurer la performance de chaque modèle. Cela nous a permis d’identifier l’approche la plus performante pour notre cas d’usage.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Hubert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Gémima
"Bonjour à tous,
Pour la partie Robotiser, nous avons intégré nos modèles dans une application accessible et interactive. Concrètement, nous avons développé une API REST avec FastAPI qui permet d’obtenir une prédiction en temps réel : l'utilisateur envoie le texte d’un article, et notre API lui renvoie un verdict — « Fake » ou « Real » — accompagné d’un score de confiance.
Pour rendre cette solution encore plus accessible, nous avons conçu deux interfaces via Streamlit. La première, qui s’appelle par exemple interface.py, permet à l’utilisateur de saisir un texte, choisir le modèle à utiliser (parmi Random Forest, XGBoost ou BERT) et visualiser directement la prédiction ainsi que les probabilités associées. La seconde interface, feedback_dashboard.py, offre un espace où les utilisateurs peuvent signaler une erreur de prédiction en fournissant un feedback détaillé, ce qui est fondamental pour la phase Data-driven.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Gémima
Passons maintenant à la partie Généraliser. Une fois l’application déployée, nous avons testé notre solution sur des articles provenant de diverses sources, comme des flux RSS et des pages web scrappées (avec l’aide de Selenium pour simuler la navigation humaine). Ces tests nous ont permis de vérifier la robustesse du modèle : il s’adapte bien à différents types de contenus, même si quelques ajustements sont encore nécessaires pour les textes très courts ou informels.
En résumé, notre étape Robotiser a consisté à créer une API et à développer une interface utilisateur qui simplifient l’accès au modèle d’IA, tandis que la phase de Généraliser nous permet de valider la performance du modèle sur des données diverses et d’identifier les points à améliorer via le feedback en temps réel.
Merci, et je passe la parole au prochain intervenant pour poursuivre la présentation."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Niangoran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6401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Détection des Fake News avec l'IA</a:t>
            </a:r>
            <a:endParaRPr lang="en-US" sz="4450" dirty="0"/>
          </a:p>
        </p:txBody>
      </p:sp>
      <p:sp>
        <p:nvSpPr>
          <p:cNvPr id="4" name="Text 1"/>
          <p:cNvSpPr/>
          <p:nvPr/>
        </p:nvSpPr>
        <p:spPr>
          <a:xfrm>
            <a:off x="793790" y="4321731"/>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Projet d'intégration des modèles IA</a:t>
            </a:r>
            <a:endParaRPr lang="en-US" sz="1750" dirty="0"/>
          </a:p>
        </p:txBody>
      </p:sp>
      <p:sp>
        <p:nvSpPr>
          <p:cNvPr id="5" name="Text 2"/>
          <p:cNvSpPr/>
          <p:nvPr/>
        </p:nvSpPr>
        <p:spPr>
          <a:xfrm>
            <a:off x="793790" y="4939784"/>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Par: Hubert Chavasse, Hadrien LENNON, Gemima ONDELE, Mohamed GHARMAOUI, Niangoran BOKA </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73223"/>
            <a:ext cx="6660594"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Conclusion et Perspectives</a:t>
            </a:r>
            <a:endParaRPr lang="en-US" sz="4450" dirty="0"/>
          </a:p>
        </p:txBody>
      </p:sp>
      <p:sp>
        <p:nvSpPr>
          <p:cNvPr id="4" name="Shape 1"/>
          <p:cNvSpPr/>
          <p:nvPr/>
        </p:nvSpPr>
        <p:spPr>
          <a:xfrm>
            <a:off x="6280190" y="3022163"/>
            <a:ext cx="3664863" cy="1685092"/>
          </a:xfrm>
          <a:prstGeom prst="roundRect">
            <a:avLst>
              <a:gd name="adj" fmla="val 5654"/>
            </a:avLst>
          </a:prstGeom>
          <a:solidFill>
            <a:srgbClr val="E8E8E3"/>
          </a:solidFill>
          <a:ln w="7620">
            <a:solidFill>
              <a:srgbClr val="CECEC9"/>
            </a:solidFill>
            <a:prstDash val="solid"/>
          </a:ln>
        </p:spPr>
      </p:sp>
      <p:sp>
        <p:nvSpPr>
          <p:cNvPr id="5" name="Text 2"/>
          <p:cNvSpPr/>
          <p:nvPr/>
        </p:nvSpPr>
        <p:spPr>
          <a:xfrm>
            <a:off x="6514624" y="32565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Solution intégrée</a:t>
            </a:r>
            <a:endParaRPr lang="en-US" sz="2200" dirty="0"/>
          </a:p>
        </p:txBody>
      </p:sp>
      <p:sp>
        <p:nvSpPr>
          <p:cNvPr id="6" name="Text 3"/>
          <p:cNvSpPr/>
          <p:nvPr/>
        </p:nvSpPr>
        <p:spPr>
          <a:xfrm>
            <a:off x="6514624" y="3747016"/>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De la modélisation au déploiement</a:t>
            </a:r>
            <a:endParaRPr lang="en-US" sz="1750" dirty="0"/>
          </a:p>
        </p:txBody>
      </p:sp>
      <p:sp>
        <p:nvSpPr>
          <p:cNvPr id="7" name="Shape 4"/>
          <p:cNvSpPr/>
          <p:nvPr/>
        </p:nvSpPr>
        <p:spPr>
          <a:xfrm>
            <a:off x="10171867" y="3022163"/>
            <a:ext cx="3664863" cy="1685092"/>
          </a:xfrm>
          <a:prstGeom prst="roundRect">
            <a:avLst>
              <a:gd name="adj" fmla="val 5654"/>
            </a:avLst>
          </a:prstGeom>
          <a:solidFill>
            <a:srgbClr val="E8E8E3"/>
          </a:solidFill>
          <a:ln w="7620">
            <a:solidFill>
              <a:srgbClr val="CECEC9"/>
            </a:solidFill>
            <a:prstDash val="solid"/>
          </a:ln>
        </p:spPr>
      </p:sp>
      <p:sp>
        <p:nvSpPr>
          <p:cNvPr id="8" name="Text 5"/>
          <p:cNvSpPr/>
          <p:nvPr/>
        </p:nvSpPr>
        <p:spPr>
          <a:xfrm>
            <a:off x="10406301" y="32565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Impact sociétal</a:t>
            </a:r>
            <a:endParaRPr lang="en-US" sz="2200" dirty="0"/>
          </a:p>
        </p:txBody>
      </p:sp>
      <p:sp>
        <p:nvSpPr>
          <p:cNvPr id="9" name="Text 6"/>
          <p:cNvSpPr/>
          <p:nvPr/>
        </p:nvSpPr>
        <p:spPr>
          <a:xfrm>
            <a:off x="10406301" y="3747016"/>
            <a:ext cx="319599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Lutte contre la désinformation</a:t>
            </a:r>
            <a:endParaRPr lang="en-US" sz="1750" dirty="0"/>
          </a:p>
        </p:txBody>
      </p:sp>
      <p:sp>
        <p:nvSpPr>
          <p:cNvPr id="10" name="Shape 7"/>
          <p:cNvSpPr/>
          <p:nvPr/>
        </p:nvSpPr>
        <p:spPr>
          <a:xfrm>
            <a:off x="6280190" y="4934069"/>
            <a:ext cx="7556421" cy="1322189"/>
          </a:xfrm>
          <a:prstGeom prst="roundRect">
            <a:avLst>
              <a:gd name="adj" fmla="val 7205"/>
            </a:avLst>
          </a:prstGeom>
          <a:solidFill>
            <a:srgbClr val="E8E8E3"/>
          </a:solidFill>
          <a:ln w="7620">
            <a:solidFill>
              <a:srgbClr val="CECEC9"/>
            </a:solidFill>
            <a:prstDash val="solid"/>
          </a:ln>
        </p:spPr>
      </p:sp>
      <p:sp>
        <p:nvSpPr>
          <p:cNvPr id="11" name="Text 8"/>
          <p:cNvSpPr/>
          <p:nvPr/>
        </p:nvSpPr>
        <p:spPr>
          <a:xfrm>
            <a:off x="6514624" y="516850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Évolutions futures</a:t>
            </a:r>
            <a:endParaRPr lang="en-US" sz="2200" dirty="0"/>
          </a:p>
        </p:txBody>
      </p:sp>
      <p:sp>
        <p:nvSpPr>
          <p:cNvPr id="12" name="Text 9"/>
          <p:cNvSpPr/>
          <p:nvPr/>
        </p:nvSpPr>
        <p:spPr>
          <a:xfrm>
            <a:off x="6514624" y="5658922"/>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IA explicable, multilingue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8694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Objectif du Projet</a:t>
            </a:r>
            <a:endParaRPr lang="en-US" sz="4450" dirty="0"/>
          </a:p>
        </p:txBody>
      </p:sp>
      <p:sp>
        <p:nvSpPr>
          <p:cNvPr id="4" name="Shape 1"/>
          <p:cNvSpPr/>
          <p:nvPr/>
        </p:nvSpPr>
        <p:spPr>
          <a:xfrm>
            <a:off x="6280190" y="3491032"/>
            <a:ext cx="510302" cy="510302"/>
          </a:xfrm>
          <a:prstGeom prst="roundRect">
            <a:avLst>
              <a:gd name="adj" fmla="val 18669"/>
            </a:avLst>
          </a:prstGeom>
          <a:solidFill>
            <a:srgbClr val="E8E8E3"/>
          </a:solidFill>
          <a:ln w="7620">
            <a:solidFill>
              <a:srgbClr val="CECEC9"/>
            </a:solidFill>
            <a:prstDash val="solid"/>
          </a:ln>
        </p:spPr>
      </p:sp>
      <p:sp>
        <p:nvSpPr>
          <p:cNvPr id="5" name="Text 2"/>
          <p:cNvSpPr/>
          <p:nvPr/>
        </p:nvSpPr>
        <p:spPr>
          <a:xfrm>
            <a:off x="7017306" y="34910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Développer une IA</a:t>
            </a:r>
            <a:endParaRPr lang="en-US" sz="2200" dirty="0"/>
          </a:p>
        </p:txBody>
      </p:sp>
      <p:sp>
        <p:nvSpPr>
          <p:cNvPr id="6" name="Text 3"/>
          <p:cNvSpPr/>
          <p:nvPr/>
        </p:nvSpPr>
        <p:spPr>
          <a:xfrm>
            <a:off x="7017306" y="3981450"/>
            <a:ext cx="2927747"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Capable de détecter les fake news</a:t>
            </a:r>
            <a:endParaRPr lang="en-US" sz="1750" dirty="0"/>
          </a:p>
        </p:txBody>
      </p:sp>
      <p:sp>
        <p:nvSpPr>
          <p:cNvPr id="7" name="Shape 4"/>
          <p:cNvSpPr/>
          <p:nvPr/>
        </p:nvSpPr>
        <p:spPr>
          <a:xfrm>
            <a:off x="10171867" y="3491032"/>
            <a:ext cx="510302" cy="510302"/>
          </a:xfrm>
          <a:prstGeom prst="roundRect">
            <a:avLst>
              <a:gd name="adj" fmla="val 18669"/>
            </a:avLst>
          </a:prstGeom>
          <a:solidFill>
            <a:srgbClr val="E8E8E3"/>
          </a:solidFill>
          <a:ln w="7620">
            <a:solidFill>
              <a:srgbClr val="CECEC9"/>
            </a:solidFill>
            <a:prstDash val="solid"/>
          </a:ln>
        </p:spPr>
      </p:sp>
      <p:sp>
        <p:nvSpPr>
          <p:cNvPr id="8" name="Text 5"/>
          <p:cNvSpPr/>
          <p:nvPr/>
        </p:nvSpPr>
        <p:spPr>
          <a:xfrm>
            <a:off x="10908983" y="34910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Intégrer la solution</a:t>
            </a:r>
            <a:endParaRPr lang="en-US" sz="2200" dirty="0"/>
          </a:p>
        </p:txBody>
      </p:sp>
      <p:sp>
        <p:nvSpPr>
          <p:cNvPr id="9" name="Text 6"/>
          <p:cNvSpPr/>
          <p:nvPr/>
        </p:nvSpPr>
        <p:spPr>
          <a:xfrm>
            <a:off x="10908983" y="3981450"/>
            <a:ext cx="292774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Dans un outil pratique</a:t>
            </a:r>
            <a:endParaRPr lang="en-US" sz="1750" dirty="0"/>
          </a:p>
        </p:txBody>
      </p:sp>
      <p:sp>
        <p:nvSpPr>
          <p:cNvPr id="10" name="Shape 7"/>
          <p:cNvSpPr/>
          <p:nvPr/>
        </p:nvSpPr>
        <p:spPr>
          <a:xfrm>
            <a:off x="6280190" y="5189220"/>
            <a:ext cx="510302" cy="510302"/>
          </a:xfrm>
          <a:prstGeom prst="roundRect">
            <a:avLst>
              <a:gd name="adj" fmla="val 18669"/>
            </a:avLst>
          </a:prstGeom>
          <a:solidFill>
            <a:srgbClr val="E8E8E3"/>
          </a:solidFill>
          <a:ln w="7620">
            <a:solidFill>
              <a:srgbClr val="CECEC9"/>
            </a:solidFill>
            <a:prstDash val="solid"/>
          </a:ln>
        </p:spPr>
      </p:sp>
      <p:sp>
        <p:nvSpPr>
          <p:cNvPr id="11" name="Text 8"/>
          <p:cNvSpPr/>
          <p:nvPr/>
        </p:nvSpPr>
        <p:spPr>
          <a:xfrm>
            <a:off x="7017306" y="51892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Tester et généraliser</a:t>
            </a:r>
            <a:endParaRPr lang="en-US" sz="2200" dirty="0"/>
          </a:p>
        </p:txBody>
      </p:sp>
      <p:sp>
        <p:nvSpPr>
          <p:cNvPr id="12" name="Text 9"/>
          <p:cNvSpPr/>
          <p:nvPr/>
        </p:nvSpPr>
        <p:spPr>
          <a:xfrm>
            <a:off x="7017306" y="5679638"/>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Sur diverses sources d'actualité</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143006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Étapes du Projet</a:t>
            </a:r>
            <a:endParaRPr lang="en-US" sz="4450" dirty="0"/>
          </a:p>
        </p:txBody>
      </p:sp>
      <p:sp>
        <p:nvSpPr>
          <p:cNvPr id="4" name="Shape 1"/>
          <p:cNvSpPr/>
          <p:nvPr/>
        </p:nvSpPr>
        <p:spPr>
          <a:xfrm>
            <a:off x="4451390" y="2479000"/>
            <a:ext cx="170021" cy="853321"/>
          </a:xfrm>
          <a:prstGeom prst="roundRect">
            <a:avLst>
              <a:gd name="adj" fmla="val 56033"/>
            </a:avLst>
          </a:prstGeom>
          <a:solidFill>
            <a:srgbClr val="E8E8E3"/>
          </a:solidFill>
          <a:ln w="7620">
            <a:solidFill>
              <a:srgbClr val="CECEC9"/>
            </a:solidFill>
            <a:prstDash val="solid"/>
          </a:ln>
        </p:spPr>
      </p:sp>
      <p:sp>
        <p:nvSpPr>
          <p:cNvPr id="5" name="Text 2"/>
          <p:cNvSpPr/>
          <p:nvPr/>
        </p:nvSpPr>
        <p:spPr>
          <a:xfrm>
            <a:off x="4961573" y="24790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Prompter</a:t>
            </a:r>
            <a:endParaRPr lang="en-US" sz="2200" dirty="0"/>
          </a:p>
        </p:txBody>
      </p:sp>
      <p:sp>
        <p:nvSpPr>
          <p:cNvPr id="6" name="Text 3"/>
          <p:cNvSpPr/>
          <p:nvPr/>
        </p:nvSpPr>
        <p:spPr>
          <a:xfrm>
            <a:off x="4961573" y="2969419"/>
            <a:ext cx="887503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Définir critères de classification</a:t>
            </a:r>
            <a:endParaRPr lang="en-US" sz="1750" dirty="0"/>
          </a:p>
        </p:txBody>
      </p:sp>
      <p:sp>
        <p:nvSpPr>
          <p:cNvPr id="7" name="Shape 4"/>
          <p:cNvSpPr/>
          <p:nvPr/>
        </p:nvSpPr>
        <p:spPr>
          <a:xfrm>
            <a:off x="4791551" y="3559135"/>
            <a:ext cx="170021" cy="853321"/>
          </a:xfrm>
          <a:prstGeom prst="roundRect">
            <a:avLst>
              <a:gd name="adj" fmla="val 56033"/>
            </a:avLst>
          </a:prstGeom>
          <a:solidFill>
            <a:srgbClr val="E8E8E3"/>
          </a:solidFill>
          <a:ln w="7620">
            <a:solidFill>
              <a:srgbClr val="CECEC9"/>
            </a:solidFill>
            <a:prstDash val="solid"/>
          </a:ln>
        </p:spPr>
      </p:sp>
      <p:sp>
        <p:nvSpPr>
          <p:cNvPr id="8" name="Text 5"/>
          <p:cNvSpPr/>
          <p:nvPr/>
        </p:nvSpPr>
        <p:spPr>
          <a:xfrm>
            <a:off x="5301734" y="35591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Modéliser</a:t>
            </a:r>
            <a:endParaRPr lang="en-US" sz="2200" dirty="0"/>
          </a:p>
        </p:txBody>
      </p:sp>
      <p:sp>
        <p:nvSpPr>
          <p:cNvPr id="9" name="Text 6"/>
          <p:cNvSpPr/>
          <p:nvPr/>
        </p:nvSpPr>
        <p:spPr>
          <a:xfrm>
            <a:off x="5301734" y="4049554"/>
            <a:ext cx="853487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Entraîner un modèle NLP</a:t>
            </a:r>
            <a:endParaRPr lang="en-US" sz="1750" dirty="0"/>
          </a:p>
        </p:txBody>
      </p:sp>
      <p:sp>
        <p:nvSpPr>
          <p:cNvPr id="10" name="Shape 7"/>
          <p:cNvSpPr/>
          <p:nvPr/>
        </p:nvSpPr>
        <p:spPr>
          <a:xfrm>
            <a:off x="5131832" y="4639270"/>
            <a:ext cx="170021" cy="853321"/>
          </a:xfrm>
          <a:prstGeom prst="roundRect">
            <a:avLst>
              <a:gd name="adj" fmla="val 56033"/>
            </a:avLst>
          </a:prstGeom>
          <a:solidFill>
            <a:srgbClr val="E8E8E3"/>
          </a:solidFill>
          <a:ln w="7620">
            <a:solidFill>
              <a:srgbClr val="CECEC9"/>
            </a:solidFill>
            <a:prstDash val="solid"/>
          </a:ln>
        </p:spPr>
      </p:sp>
      <p:sp>
        <p:nvSpPr>
          <p:cNvPr id="11" name="Text 8"/>
          <p:cNvSpPr/>
          <p:nvPr/>
        </p:nvSpPr>
        <p:spPr>
          <a:xfrm>
            <a:off x="5642015" y="463927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Processer</a:t>
            </a:r>
            <a:endParaRPr lang="en-US" sz="2200" dirty="0"/>
          </a:p>
        </p:txBody>
      </p:sp>
      <p:sp>
        <p:nvSpPr>
          <p:cNvPr id="12" name="Text 9"/>
          <p:cNvSpPr/>
          <p:nvPr/>
        </p:nvSpPr>
        <p:spPr>
          <a:xfrm>
            <a:off x="5642015" y="5129689"/>
            <a:ext cx="819459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Extraire et vectoriser les textes</a:t>
            </a:r>
            <a:endParaRPr lang="en-US" sz="1750" dirty="0"/>
          </a:p>
        </p:txBody>
      </p:sp>
      <p:sp>
        <p:nvSpPr>
          <p:cNvPr id="13" name="Shape 10"/>
          <p:cNvSpPr/>
          <p:nvPr/>
        </p:nvSpPr>
        <p:spPr>
          <a:xfrm>
            <a:off x="5472113" y="5719405"/>
            <a:ext cx="170021" cy="853321"/>
          </a:xfrm>
          <a:prstGeom prst="roundRect">
            <a:avLst>
              <a:gd name="adj" fmla="val 56033"/>
            </a:avLst>
          </a:prstGeom>
          <a:solidFill>
            <a:srgbClr val="E8E8E3"/>
          </a:solidFill>
          <a:ln w="7620">
            <a:solidFill>
              <a:srgbClr val="CECEC9"/>
            </a:solidFill>
            <a:prstDash val="solid"/>
          </a:ln>
        </p:spPr>
      </p:sp>
      <p:sp>
        <p:nvSpPr>
          <p:cNvPr id="14" name="Text 11"/>
          <p:cNvSpPr/>
          <p:nvPr/>
        </p:nvSpPr>
        <p:spPr>
          <a:xfrm>
            <a:off x="5982295" y="57194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Robotiser</a:t>
            </a:r>
            <a:endParaRPr lang="en-US" sz="2200" dirty="0"/>
          </a:p>
        </p:txBody>
      </p:sp>
      <p:sp>
        <p:nvSpPr>
          <p:cNvPr id="15" name="Text 12"/>
          <p:cNvSpPr/>
          <p:nvPr/>
        </p:nvSpPr>
        <p:spPr>
          <a:xfrm>
            <a:off x="5982295" y="6209824"/>
            <a:ext cx="785431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Intégrer dans une application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0034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Prompter : Critères de Classification</a:t>
            </a:r>
            <a:endParaRPr lang="en-US" sz="4450" dirty="0"/>
          </a:p>
        </p:txBody>
      </p:sp>
      <p:sp>
        <p:nvSpPr>
          <p:cNvPr id="4" name="Shape 1"/>
          <p:cNvSpPr/>
          <p:nvPr/>
        </p:nvSpPr>
        <p:spPr>
          <a:xfrm>
            <a:off x="793790" y="3558064"/>
            <a:ext cx="3664863" cy="1322189"/>
          </a:xfrm>
          <a:prstGeom prst="roundRect">
            <a:avLst>
              <a:gd name="adj" fmla="val 7205"/>
            </a:avLst>
          </a:prstGeom>
          <a:solidFill>
            <a:srgbClr val="E8E8E3"/>
          </a:solidFill>
          <a:ln w="7620">
            <a:solidFill>
              <a:srgbClr val="CECEC9"/>
            </a:solidFill>
            <a:prstDash val="solid"/>
          </a:ln>
        </p:spPr>
      </p:sp>
      <p:sp>
        <p:nvSpPr>
          <p:cNvPr id="5" name="Text 2"/>
          <p:cNvSpPr/>
          <p:nvPr/>
        </p:nvSpPr>
        <p:spPr>
          <a:xfrm>
            <a:off x="1028224" y="37924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Sources douteuses</a:t>
            </a:r>
            <a:endParaRPr lang="en-US" sz="2200" dirty="0"/>
          </a:p>
        </p:txBody>
      </p:sp>
      <p:sp>
        <p:nvSpPr>
          <p:cNvPr id="6" name="Text 3"/>
          <p:cNvSpPr/>
          <p:nvPr/>
        </p:nvSpPr>
        <p:spPr>
          <a:xfrm>
            <a:off x="1028224" y="4282916"/>
            <a:ext cx="319599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Absence de citations fiables</a:t>
            </a:r>
            <a:endParaRPr lang="en-US" sz="1750" dirty="0"/>
          </a:p>
        </p:txBody>
      </p:sp>
      <p:sp>
        <p:nvSpPr>
          <p:cNvPr id="7" name="Shape 4"/>
          <p:cNvSpPr/>
          <p:nvPr/>
        </p:nvSpPr>
        <p:spPr>
          <a:xfrm>
            <a:off x="4685467" y="3558064"/>
            <a:ext cx="3664863" cy="1322189"/>
          </a:xfrm>
          <a:prstGeom prst="roundRect">
            <a:avLst>
              <a:gd name="adj" fmla="val 7205"/>
            </a:avLst>
          </a:prstGeom>
          <a:solidFill>
            <a:srgbClr val="E8E8E3"/>
          </a:solidFill>
          <a:ln w="7620">
            <a:solidFill>
              <a:srgbClr val="CECEC9"/>
            </a:solidFill>
            <a:prstDash val="solid"/>
          </a:ln>
        </p:spPr>
      </p:sp>
      <p:sp>
        <p:nvSpPr>
          <p:cNvPr id="8" name="Text 5"/>
          <p:cNvSpPr/>
          <p:nvPr/>
        </p:nvSpPr>
        <p:spPr>
          <a:xfrm>
            <a:off x="4919901" y="37924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Tonalité émotionnelle</a:t>
            </a:r>
            <a:endParaRPr lang="en-US" sz="2200" dirty="0"/>
          </a:p>
        </p:txBody>
      </p:sp>
      <p:sp>
        <p:nvSpPr>
          <p:cNvPr id="9" name="Text 6"/>
          <p:cNvSpPr/>
          <p:nvPr/>
        </p:nvSpPr>
        <p:spPr>
          <a:xfrm>
            <a:off x="4919901" y="4282916"/>
            <a:ext cx="319599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Langage sensationnaliste</a:t>
            </a:r>
            <a:endParaRPr lang="en-US" sz="1750" dirty="0"/>
          </a:p>
        </p:txBody>
      </p:sp>
      <p:sp>
        <p:nvSpPr>
          <p:cNvPr id="10" name="Shape 7"/>
          <p:cNvSpPr/>
          <p:nvPr/>
        </p:nvSpPr>
        <p:spPr>
          <a:xfrm>
            <a:off x="793790" y="5107067"/>
            <a:ext cx="7556421" cy="1322189"/>
          </a:xfrm>
          <a:prstGeom prst="roundRect">
            <a:avLst>
              <a:gd name="adj" fmla="val 7205"/>
            </a:avLst>
          </a:prstGeom>
          <a:solidFill>
            <a:srgbClr val="E8E8E3"/>
          </a:solidFill>
          <a:ln w="7620">
            <a:solidFill>
              <a:srgbClr val="CECEC9"/>
            </a:solidFill>
            <a:prstDash val="solid"/>
          </a:ln>
        </p:spPr>
      </p:sp>
      <p:sp>
        <p:nvSpPr>
          <p:cNvPr id="11" name="Text 8"/>
          <p:cNvSpPr/>
          <p:nvPr/>
        </p:nvSpPr>
        <p:spPr>
          <a:xfrm>
            <a:off x="1028224" y="5341501"/>
            <a:ext cx="2921198"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Incohérences factuelles</a:t>
            </a:r>
            <a:endParaRPr lang="en-US" sz="2200" dirty="0"/>
          </a:p>
        </p:txBody>
      </p:sp>
      <p:sp>
        <p:nvSpPr>
          <p:cNvPr id="12" name="Text 9"/>
          <p:cNvSpPr/>
          <p:nvPr/>
        </p:nvSpPr>
        <p:spPr>
          <a:xfrm>
            <a:off x="1028224" y="5831919"/>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Contradictions dans le texte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1109"/>
            <a:ext cx="10512028"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Modéliser : Entraînement du Modèle NLP</a:t>
            </a:r>
            <a:endParaRPr lang="en-US" sz="4450" dirty="0"/>
          </a:p>
        </p:txBody>
      </p:sp>
      <p:sp>
        <p:nvSpPr>
          <p:cNvPr id="3" name="Text 1"/>
          <p:cNvSpPr/>
          <p:nvPr/>
        </p:nvSpPr>
        <p:spPr>
          <a:xfrm>
            <a:off x="1857256" y="3224451"/>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272525"/>
                </a:solidFill>
                <a:latin typeface="Gelasio" pitchFamily="34" charset="0"/>
                <a:ea typeface="Gelasio" pitchFamily="34" charset="-122"/>
                <a:cs typeface="Gelasio" pitchFamily="34" charset="-120"/>
              </a:rPr>
              <a:t>Choix du dataset</a:t>
            </a:r>
            <a:endParaRPr lang="en-US" sz="2200" dirty="0"/>
          </a:p>
        </p:txBody>
      </p:sp>
      <p:sp>
        <p:nvSpPr>
          <p:cNvPr id="4" name="Text 2"/>
          <p:cNvSpPr/>
          <p:nvPr/>
        </p:nvSpPr>
        <p:spPr>
          <a:xfrm>
            <a:off x="793790" y="3714869"/>
            <a:ext cx="3898702" cy="362903"/>
          </a:xfrm>
          <a:prstGeom prst="rect">
            <a:avLst/>
          </a:prstGeom>
          <a:noFill/>
          <a:ln/>
        </p:spPr>
        <p:txBody>
          <a:bodyPr wrap="none" lIns="0" tIns="0" rIns="0" bIns="0" rtlCol="0" anchor="t"/>
          <a:lstStyle/>
          <a:p>
            <a:pPr algn="r" indent="0" marL="0">
              <a:lnSpc>
                <a:spcPts val="2850"/>
              </a:lnSpc>
              <a:buNone/>
            </a:pPr>
            <a:r>
              <a:rPr lang="en-US" sz="1750" dirty="0">
                <a:solidFill>
                  <a:srgbClr val="272525"/>
                </a:solidFill>
                <a:latin typeface="Lato" pitchFamily="34" charset="0"/>
                <a:ea typeface="Lato" pitchFamily="34" charset="-122"/>
                <a:cs typeface="Lato" pitchFamily="34" charset="-120"/>
              </a:rPr>
              <a:t>Fake.csv, True.csv</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6226731" y="3176588"/>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272525"/>
                </a:solidFill>
                <a:latin typeface="Gelasio" pitchFamily="34" charset="0"/>
                <a:ea typeface="Gelasio" pitchFamily="34" charset="-122"/>
                <a:cs typeface="Gelasio" pitchFamily="34" charset="-120"/>
              </a:rPr>
              <a:t>1</a:t>
            </a:r>
            <a:endParaRPr lang="en-US" sz="2650" dirty="0"/>
          </a:p>
        </p:txBody>
      </p:sp>
      <p:sp>
        <p:nvSpPr>
          <p:cNvPr id="7" name="Text 4"/>
          <p:cNvSpPr/>
          <p:nvPr/>
        </p:nvSpPr>
        <p:spPr>
          <a:xfrm>
            <a:off x="9937790" y="2861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Sélection architecture</a:t>
            </a:r>
            <a:endParaRPr lang="en-US" sz="2200" dirty="0"/>
          </a:p>
        </p:txBody>
      </p:sp>
      <p:sp>
        <p:nvSpPr>
          <p:cNvPr id="8" name="Text 5"/>
          <p:cNvSpPr/>
          <p:nvPr/>
        </p:nvSpPr>
        <p:spPr>
          <a:xfrm>
            <a:off x="9937790" y="3351967"/>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BERT, BERT tiny finetuned fake news, TF-IDF, Random Forest , XGboost, Gradient Boosting</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452604" y="3565088"/>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272525"/>
                </a:solidFill>
                <a:latin typeface="Gelasio" pitchFamily="34" charset="0"/>
                <a:ea typeface="Gelasio" pitchFamily="34" charset="-122"/>
                <a:cs typeface="Gelasio" pitchFamily="34" charset="-120"/>
              </a:rPr>
              <a:t>2</a:t>
            </a:r>
            <a:endParaRPr lang="en-US" sz="2650" dirty="0"/>
          </a:p>
        </p:txBody>
      </p:sp>
      <p:sp>
        <p:nvSpPr>
          <p:cNvPr id="11" name="Text 7"/>
          <p:cNvSpPr/>
          <p:nvPr/>
        </p:nvSpPr>
        <p:spPr>
          <a:xfrm>
            <a:off x="9937790" y="56770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Entraînement</a:t>
            </a:r>
            <a:endParaRPr lang="en-US" sz="2200" dirty="0"/>
          </a:p>
        </p:txBody>
      </p:sp>
      <p:sp>
        <p:nvSpPr>
          <p:cNvPr id="12" name="Text 8"/>
          <p:cNvSpPr/>
          <p:nvPr/>
        </p:nvSpPr>
        <p:spPr>
          <a:xfrm>
            <a:off x="9937790" y="6167438"/>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Fine-tuning, validation croisée</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8064103" y="5790962"/>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272525"/>
                </a:solidFill>
                <a:latin typeface="Gelasio" pitchFamily="34" charset="0"/>
                <a:ea typeface="Gelasio" pitchFamily="34" charset="-122"/>
                <a:cs typeface="Gelasio" pitchFamily="34" charset="-120"/>
              </a:rPr>
              <a:t>3</a:t>
            </a:r>
            <a:endParaRPr lang="en-US" sz="2650" dirty="0"/>
          </a:p>
        </p:txBody>
      </p:sp>
      <p:sp>
        <p:nvSpPr>
          <p:cNvPr id="15" name="Text 10"/>
          <p:cNvSpPr/>
          <p:nvPr/>
        </p:nvSpPr>
        <p:spPr>
          <a:xfrm>
            <a:off x="1857256" y="5677019"/>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272525"/>
                </a:solidFill>
                <a:latin typeface="Gelasio" pitchFamily="34" charset="0"/>
                <a:ea typeface="Gelasio" pitchFamily="34" charset="-122"/>
                <a:cs typeface="Gelasio" pitchFamily="34" charset="-120"/>
              </a:rPr>
              <a:t>Évaluation</a:t>
            </a:r>
            <a:endParaRPr lang="en-US" sz="2200" dirty="0"/>
          </a:p>
        </p:txBody>
      </p:sp>
      <p:sp>
        <p:nvSpPr>
          <p:cNvPr id="16" name="Text 11"/>
          <p:cNvSpPr/>
          <p:nvPr/>
        </p:nvSpPr>
        <p:spPr>
          <a:xfrm>
            <a:off x="793790" y="6167438"/>
            <a:ext cx="3898702" cy="362903"/>
          </a:xfrm>
          <a:prstGeom prst="rect">
            <a:avLst/>
          </a:prstGeom>
          <a:noFill/>
          <a:ln/>
        </p:spPr>
        <p:txBody>
          <a:bodyPr wrap="none" lIns="0" tIns="0" rIns="0" bIns="0" rtlCol="0" anchor="t"/>
          <a:lstStyle/>
          <a:p>
            <a:pPr algn="r" indent="0" marL="0">
              <a:lnSpc>
                <a:spcPts val="2850"/>
              </a:lnSpc>
              <a:buNone/>
            </a:pPr>
            <a:r>
              <a:rPr lang="en-US" sz="1750" dirty="0">
                <a:solidFill>
                  <a:srgbClr val="272525"/>
                </a:solidFill>
                <a:latin typeface="Lato" pitchFamily="34" charset="0"/>
                <a:ea typeface="Lato" pitchFamily="34" charset="-122"/>
                <a:cs typeface="Lato" pitchFamily="34" charset="-120"/>
              </a:rPr>
              <a:t>Précision, rappel, F1-score</a:t>
            </a:r>
            <a:endParaRPr lang="en-US" sz="1750" dirty="0"/>
          </a:p>
        </p:txBody>
      </p:sp>
      <p:pic>
        <p:nvPicPr>
          <p:cNvPr id="17" name="Image 3" descr="preencoded.png">    </p:cNvPr>
          <p:cNvPicPr>
            <a:picLocks noChangeAspect="1"/>
          </p:cNvPicPr>
          <p:nvPr/>
        </p:nvPicPr>
        <p:blipFill>
          <a:blip r:embed="rId4"/>
          <a:stretch>
            <a:fillRect/>
          </a:stretch>
        </p:blipFill>
        <p:spPr>
          <a:xfrm>
            <a:off x="5032653" y="2413516"/>
            <a:ext cx="4564975" cy="4564975"/>
          </a:xfrm>
          <a:prstGeom prst="rect">
            <a:avLst/>
          </a:prstGeom>
        </p:spPr>
      </p:pic>
      <p:sp>
        <p:nvSpPr>
          <p:cNvPr id="18" name="Text 12"/>
          <p:cNvSpPr/>
          <p:nvPr/>
        </p:nvSpPr>
        <p:spPr>
          <a:xfrm>
            <a:off x="5838230" y="5402461"/>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272525"/>
                </a:solidFill>
                <a:latin typeface="Gelasio" pitchFamily="34" charset="0"/>
                <a:ea typeface="Gelasio" pitchFamily="34" charset="-122"/>
                <a:cs typeface="Gelasio" pitchFamily="34" charset="-120"/>
              </a:rPr>
              <a:t>4</a:t>
            </a:r>
            <a:endParaRPr lang="en-US" sz="2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55119"/>
            <a:ext cx="9578340"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Processer : Extraction et Vectorisation</a:t>
            </a:r>
            <a:endParaRPr lang="en-US" sz="4450" dirty="0"/>
          </a:p>
        </p:txBody>
      </p:sp>
      <p:pic>
        <p:nvPicPr>
          <p:cNvPr id="3" name="Image 0" descr="preencoded.png">    </p:cNvPr>
          <p:cNvPicPr>
            <a:picLocks noChangeAspect="1"/>
          </p:cNvPicPr>
          <p:nvPr/>
        </p:nvPicPr>
        <p:blipFill>
          <a:blip r:embed="rId1"/>
          <a:stretch>
            <a:fillRect/>
          </a:stretch>
        </p:blipFill>
        <p:spPr>
          <a:xfrm>
            <a:off x="793790" y="2259211"/>
            <a:ext cx="1134070" cy="1397675"/>
          </a:xfrm>
          <a:prstGeom prst="rect">
            <a:avLst/>
          </a:prstGeom>
        </p:spPr>
      </p:pic>
      <p:sp>
        <p:nvSpPr>
          <p:cNvPr id="4" name="Text 1"/>
          <p:cNvSpPr/>
          <p:nvPr/>
        </p:nvSpPr>
        <p:spPr>
          <a:xfrm>
            <a:off x="2268022" y="24860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Nettoyage</a:t>
            </a:r>
            <a:endParaRPr lang="en-US" sz="2200" dirty="0"/>
          </a:p>
        </p:txBody>
      </p:sp>
      <p:sp>
        <p:nvSpPr>
          <p:cNvPr id="5" name="Text 2"/>
          <p:cNvSpPr/>
          <p:nvPr/>
        </p:nvSpPr>
        <p:spPr>
          <a:xfrm>
            <a:off x="2268022" y="3067169"/>
            <a:ext cx="313884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Suppression HTML, stop-words</a:t>
            </a:r>
            <a:endParaRPr lang="en-US" sz="1750" dirty="0"/>
          </a:p>
        </p:txBody>
      </p:sp>
      <p:pic>
        <p:nvPicPr>
          <p:cNvPr id="6" name="Image 1" descr="preencoded.png">    </p:cNvPr>
          <p:cNvPicPr>
            <a:picLocks noChangeAspect="1"/>
          </p:cNvPicPr>
          <p:nvPr/>
        </p:nvPicPr>
        <p:blipFill>
          <a:blip r:embed="rId2"/>
          <a:stretch>
            <a:fillRect/>
          </a:stretch>
        </p:blipFill>
        <p:spPr>
          <a:xfrm>
            <a:off x="793790" y="3656886"/>
            <a:ext cx="1134070" cy="1397675"/>
          </a:xfrm>
          <a:prstGeom prst="rect">
            <a:avLst/>
          </a:prstGeom>
        </p:spPr>
      </p:pic>
      <p:sp>
        <p:nvSpPr>
          <p:cNvPr id="7" name="Text 3"/>
          <p:cNvSpPr/>
          <p:nvPr/>
        </p:nvSpPr>
        <p:spPr>
          <a:xfrm>
            <a:off x="2268022" y="38837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Normalisation</a:t>
            </a:r>
            <a:endParaRPr lang="en-US" sz="2200" dirty="0"/>
          </a:p>
        </p:txBody>
      </p:sp>
      <p:sp>
        <p:nvSpPr>
          <p:cNvPr id="8" name="Text 4"/>
          <p:cNvSpPr/>
          <p:nvPr/>
        </p:nvSpPr>
        <p:spPr>
          <a:xfrm>
            <a:off x="2268022" y="4464844"/>
            <a:ext cx="313884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Casse, correction typos</a:t>
            </a:r>
            <a:endParaRPr lang="en-US" sz="1750" dirty="0"/>
          </a:p>
        </p:txBody>
      </p:sp>
      <p:pic>
        <p:nvPicPr>
          <p:cNvPr id="9" name="Image 2" descr="preencoded.png">    </p:cNvPr>
          <p:cNvPicPr>
            <a:picLocks noChangeAspect="1"/>
          </p:cNvPicPr>
          <p:nvPr/>
        </p:nvPicPr>
        <p:blipFill>
          <a:blip r:embed="rId3"/>
          <a:stretch>
            <a:fillRect/>
          </a:stretch>
        </p:blipFill>
        <p:spPr>
          <a:xfrm>
            <a:off x="793790" y="5054560"/>
            <a:ext cx="1134070" cy="1964650"/>
          </a:xfrm>
          <a:prstGeom prst="rect">
            <a:avLst/>
          </a:prstGeom>
        </p:spPr>
      </p:pic>
      <p:sp>
        <p:nvSpPr>
          <p:cNvPr id="10" name="Text 5"/>
          <p:cNvSpPr/>
          <p:nvPr/>
        </p:nvSpPr>
        <p:spPr>
          <a:xfrm>
            <a:off x="2268022" y="52813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Vectorisation</a:t>
            </a:r>
            <a:endParaRPr lang="en-US" sz="2200" dirty="0"/>
          </a:p>
        </p:txBody>
      </p:sp>
      <p:sp>
        <p:nvSpPr>
          <p:cNvPr id="11" name="Text 6"/>
          <p:cNvSpPr/>
          <p:nvPr/>
        </p:nvSpPr>
        <p:spPr>
          <a:xfrm>
            <a:off x="2268022" y="5862518"/>
            <a:ext cx="313884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TF-IDF, word embeddings</a:t>
            </a:r>
            <a:endParaRPr lang="en-US" sz="1750" dirty="0"/>
          </a:p>
        </p:txBody>
      </p:sp>
      <p:sp>
        <p:nvSpPr>
          <p:cNvPr id="12" name="Text 7"/>
          <p:cNvSpPr/>
          <p:nvPr/>
        </p:nvSpPr>
        <p:spPr>
          <a:xfrm>
            <a:off x="2268022" y="6429494"/>
            <a:ext cx="3138845"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13" name="Image 3" descr="preencoded.png">    </p:cNvPr>
          <p:cNvPicPr>
            <a:picLocks noChangeAspect="1"/>
          </p:cNvPicPr>
          <p:nvPr/>
        </p:nvPicPr>
        <p:blipFill>
          <a:blip r:embed="rId4"/>
          <a:stretch>
            <a:fillRect/>
          </a:stretch>
        </p:blipFill>
        <p:spPr>
          <a:xfrm>
            <a:off x="5967889" y="2259211"/>
            <a:ext cx="7876223" cy="1067038"/>
          </a:xfrm>
          <a:prstGeom prst="rect">
            <a:avLst/>
          </a:prstGeom>
        </p:spPr>
      </p:pic>
      <p:pic>
        <p:nvPicPr>
          <p:cNvPr id="14" name="Image 4" descr="preencoded.png">    </p:cNvPr>
          <p:cNvPicPr>
            <a:picLocks noChangeAspect="1"/>
          </p:cNvPicPr>
          <p:nvPr/>
        </p:nvPicPr>
        <p:blipFill>
          <a:blip r:embed="rId5"/>
          <a:stretch>
            <a:fillRect/>
          </a:stretch>
        </p:blipFill>
        <p:spPr>
          <a:xfrm>
            <a:off x="5967889" y="3581400"/>
            <a:ext cx="7872055" cy="1520428"/>
          </a:xfrm>
          <a:prstGeom prst="rect">
            <a:avLst/>
          </a:prstGeom>
        </p:spPr>
      </p:pic>
      <p:pic>
        <p:nvPicPr>
          <p:cNvPr id="15" name="Image 5" descr="preencoded.png">    </p:cNvPr>
          <p:cNvPicPr>
            <a:picLocks noChangeAspect="1"/>
          </p:cNvPicPr>
          <p:nvPr/>
        </p:nvPicPr>
        <p:blipFill>
          <a:blip r:embed="rId6"/>
          <a:stretch>
            <a:fillRect/>
          </a:stretch>
        </p:blipFill>
        <p:spPr>
          <a:xfrm>
            <a:off x="5967889" y="5356979"/>
            <a:ext cx="7876223" cy="8776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37097"/>
            <a:ext cx="8764429"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Robotiser : Intégration Application</a:t>
            </a:r>
            <a:endParaRPr lang="en-US" sz="4450" dirty="0"/>
          </a:p>
        </p:txBody>
      </p:sp>
      <p:sp>
        <p:nvSpPr>
          <p:cNvPr id="3" name="Text 1"/>
          <p:cNvSpPr/>
          <p:nvPr/>
        </p:nvSpPr>
        <p:spPr>
          <a:xfrm>
            <a:off x="793790" y="2812852"/>
            <a:ext cx="5109686" cy="354330"/>
          </a:xfrm>
          <a:prstGeom prst="rect">
            <a:avLst/>
          </a:prstGeom>
          <a:noFill/>
          <a:ln/>
        </p:spPr>
        <p:txBody>
          <a:bodyPr wrap="none" lIns="0" tIns="0" rIns="0" bIns="0" rtlCol="0" anchor="t"/>
          <a:lstStyle/>
          <a:p>
            <a:pPr algn="l" indent="0" marL="0">
              <a:lnSpc>
                <a:spcPts val="2750"/>
              </a:lnSpc>
              <a:buNone/>
            </a:pPr>
            <a:r>
              <a:rPr lang="en-US" sz="2200" dirty="0">
                <a:solidFill>
                  <a:srgbClr val="312F2B"/>
                </a:solidFill>
                <a:latin typeface="Gelasio" pitchFamily="34" charset="0"/>
                <a:ea typeface="Gelasio" pitchFamily="34" charset="-122"/>
                <a:cs typeface="Gelasio" pitchFamily="34" charset="-120"/>
              </a:rPr>
              <a:t>Plugin navigateur (web driver, selenium)</a:t>
            </a:r>
            <a:endParaRPr lang="en-US" sz="2200" dirty="0"/>
          </a:p>
        </p:txBody>
      </p:sp>
      <p:sp>
        <p:nvSpPr>
          <p:cNvPr id="4" name="Text 2"/>
          <p:cNvSpPr/>
          <p:nvPr/>
        </p:nvSpPr>
        <p:spPr>
          <a:xfrm>
            <a:off x="793790" y="3393996"/>
            <a:ext cx="7469624"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Extension StreamLit</a:t>
            </a:r>
            <a:endParaRPr lang="en-US" sz="1750" dirty="0"/>
          </a:p>
        </p:txBody>
      </p:sp>
      <p:sp>
        <p:nvSpPr>
          <p:cNvPr id="5" name="Text 3"/>
          <p:cNvSpPr/>
          <p:nvPr/>
        </p:nvSpPr>
        <p:spPr>
          <a:xfrm>
            <a:off x="793790" y="3960971"/>
            <a:ext cx="7469624"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Analyse articles en temps réel</a:t>
            </a:r>
            <a:endParaRPr lang="en-US" sz="1750" dirty="0"/>
          </a:p>
        </p:txBody>
      </p:sp>
      <p:sp>
        <p:nvSpPr>
          <p:cNvPr id="6" name="Text 4"/>
          <p:cNvSpPr/>
          <p:nvPr/>
        </p:nvSpPr>
        <p:spPr>
          <a:xfrm>
            <a:off x="793790" y="455068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12F2B"/>
                </a:solidFill>
                <a:latin typeface="Gelasio" pitchFamily="34" charset="0"/>
                <a:ea typeface="Gelasio" pitchFamily="34" charset="-122"/>
                <a:cs typeface="Gelasio" pitchFamily="34" charset="-120"/>
              </a:rPr>
              <a:t>Fast API</a:t>
            </a:r>
            <a:endParaRPr lang="en-US" sz="2200" dirty="0"/>
          </a:p>
        </p:txBody>
      </p:sp>
      <p:sp>
        <p:nvSpPr>
          <p:cNvPr id="7" name="Text 5"/>
          <p:cNvSpPr/>
          <p:nvPr/>
        </p:nvSpPr>
        <p:spPr>
          <a:xfrm>
            <a:off x="793790" y="5131832"/>
            <a:ext cx="746962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Analyse des textes provenant de données scrappées et des deux DataSets (fake et true)</a:t>
            </a:r>
            <a:endParaRPr lang="en-US" sz="1750" dirty="0"/>
          </a:p>
        </p:txBody>
      </p:sp>
      <p:pic>
        <p:nvPicPr>
          <p:cNvPr id="8" name="Image 0" descr="preencoded.png">    </p:cNvPr>
          <p:cNvPicPr>
            <a:picLocks noChangeAspect="1"/>
          </p:cNvPicPr>
          <p:nvPr/>
        </p:nvPicPr>
        <p:blipFill>
          <a:blip r:embed="rId1"/>
          <a:stretch>
            <a:fillRect/>
          </a:stretch>
        </p:blipFill>
        <p:spPr>
          <a:xfrm>
            <a:off x="8824436" y="2841188"/>
            <a:ext cx="5019675" cy="2415421"/>
          </a:xfrm>
          <a:prstGeom prst="rect">
            <a:avLst/>
          </a:prstGeom>
        </p:spPr>
      </p:pic>
      <p:pic>
        <p:nvPicPr>
          <p:cNvPr id="9" name="Image 1" descr="preencoded.png">    </p:cNvPr>
          <p:cNvPicPr>
            <a:picLocks noChangeAspect="1"/>
          </p:cNvPicPr>
          <p:nvPr/>
        </p:nvPicPr>
        <p:blipFill>
          <a:blip r:embed="rId2"/>
          <a:stretch>
            <a:fillRect/>
          </a:stretch>
        </p:blipFill>
        <p:spPr>
          <a:xfrm>
            <a:off x="8824436" y="5511760"/>
            <a:ext cx="5019675" cy="9254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43533"/>
            <a:ext cx="8002191"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Généraliser : Tests et Validation</a:t>
            </a:r>
            <a:endParaRPr lang="en-US" sz="4450" dirty="0"/>
          </a:p>
        </p:txBody>
      </p:sp>
      <p:pic>
        <p:nvPicPr>
          <p:cNvPr id="3" name="Image 0" descr="preencoded.png">    </p:cNvPr>
          <p:cNvPicPr>
            <a:picLocks noChangeAspect="1"/>
          </p:cNvPicPr>
          <p:nvPr/>
        </p:nvPicPr>
        <p:blipFill>
          <a:blip r:embed="rId1"/>
          <a:stretch>
            <a:fillRect/>
          </a:stretch>
        </p:blipFill>
        <p:spPr>
          <a:xfrm>
            <a:off x="793790" y="1947624"/>
            <a:ext cx="7468314" cy="2148959"/>
          </a:xfrm>
          <a:prstGeom prst="rect">
            <a:avLst/>
          </a:prstGeom>
        </p:spPr>
      </p:pic>
      <p:pic>
        <p:nvPicPr>
          <p:cNvPr id="4" name="Image 1" descr="preencoded.png">    </p:cNvPr>
          <p:cNvPicPr>
            <a:picLocks noChangeAspect="1"/>
          </p:cNvPicPr>
          <p:nvPr/>
        </p:nvPicPr>
        <p:blipFill>
          <a:blip r:embed="rId2"/>
          <a:stretch>
            <a:fillRect/>
          </a:stretch>
        </p:blipFill>
        <p:spPr>
          <a:xfrm>
            <a:off x="793790" y="4351734"/>
            <a:ext cx="7468314" cy="1345644"/>
          </a:xfrm>
          <a:prstGeom prst="rect">
            <a:avLst/>
          </a:prstGeom>
        </p:spPr>
      </p:pic>
      <p:pic>
        <p:nvPicPr>
          <p:cNvPr id="5" name="Image 2" descr="preencoded.png">    </p:cNvPr>
          <p:cNvPicPr>
            <a:picLocks noChangeAspect="1"/>
          </p:cNvPicPr>
          <p:nvPr/>
        </p:nvPicPr>
        <p:blipFill>
          <a:blip r:embed="rId3"/>
          <a:stretch>
            <a:fillRect/>
          </a:stretch>
        </p:blipFill>
        <p:spPr>
          <a:xfrm>
            <a:off x="793790" y="5952530"/>
            <a:ext cx="7468314" cy="1378268"/>
          </a:xfrm>
          <a:prstGeom prst="rect">
            <a:avLst/>
          </a:prstGeom>
        </p:spPr>
      </p:pic>
      <p:sp>
        <p:nvSpPr>
          <p:cNvPr id="6" name="Shape 1"/>
          <p:cNvSpPr/>
          <p:nvPr/>
        </p:nvSpPr>
        <p:spPr>
          <a:xfrm>
            <a:off x="8823127" y="2202775"/>
            <a:ext cx="510302" cy="510302"/>
          </a:xfrm>
          <a:prstGeom prst="roundRect">
            <a:avLst>
              <a:gd name="adj" fmla="val 18669"/>
            </a:avLst>
          </a:prstGeom>
          <a:solidFill>
            <a:srgbClr val="E8E8E3"/>
          </a:solidFill>
          <a:ln w="7620">
            <a:solidFill>
              <a:srgbClr val="CECEC9"/>
            </a:solidFill>
            <a:prstDash val="solid"/>
          </a:ln>
        </p:spPr>
      </p:sp>
      <p:sp>
        <p:nvSpPr>
          <p:cNvPr id="7" name="Text 2"/>
          <p:cNvSpPr/>
          <p:nvPr/>
        </p:nvSpPr>
        <p:spPr>
          <a:xfrm>
            <a:off x="8908197" y="2245281"/>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72525"/>
                </a:solidFill>
                <a:latin typeface="Gelasio" pitchFamily="34" charset="0"/>
                <a:ea typeface="Gelasio" pitchFamily="34" charset="-122"/>
                <a:cs typeface="Gelasio" pitchFamily="34" charset="-120"/>
              </a:rPr>
              <a:t>1</a:t>
            </a:r>
            <a:endParaRPr lang="en-US" sz="2650" dirty="0"/>
          </a:p>
        </p:txBody>
      </p:sp>
      <p:sp>
        <p:nvSpPr>
          <p:cNvPr id="8" name="Text 3"/>
          <p:cNvSpPr/>
          <p:nvPr/>
        </p:nvSpPr>
        <p:spPr>
          <a:xfrm>
            <a:off x="9560243" y="220277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Diversité des sources</a:t>
            </a:r>
            <a:endParaRPr lang="en-US" sz="2200" dirty="0"/>
          </a:p>
        </p:txBody>
      </p:sp>
      <p:sp>
        <p:nvSpPr>
          <p:cNvPr id="9" name="Text 4"/>
          <p:cNvSpPr/>
          <p:nvPr/>
        </p:nvSpPr>
        <p:spPr>
          <a:xfrm>
            <a:off x="9560243" y="2783919"/>
            <a:ext cx="4283869"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Sites d'info, blogs, réseaux sociaux</a:t>
            </a:r>
            <a:endParaRPr lang="en-US" sz="1750" dirty="0"/>
          </a:p>
        </p:txBody>
      </p:sp>
      <p:sp>
        <p:nvSpPr>
          <p:cNvPr id="10" name="Shape 5"/>
          <p:cNvSpPr/>
          <p:nvPr/>
        </p:nvSpPr>
        <p:spPr>
          <a:xfrm>
            <a:off x="8823127" y="3628787"/>
            <a:ext cx="510302" cy="510302"/>
          </a:xfrm>
          <a:prstGeom prst="roundRect">
            <a:avLst>
              <a:gd name="adj" fmla="val 18669"/>
            </a:avLst>
          </a:prstGeom>
          <a:solidFill>
            <a:srgbClr val="E8E8E3"/>
          </a:solidFill>
          <a:ln w="7620">
            <a:solidFill>
              <a:srgbClr val="CECEC9"/>
            </a:solidFill>
            <a:prstDash val="solid"/>
          </a:ln>
        </p:spPr>
      </p:sp>
      <p:sp>
        <p:nvSpPr>
          <p:cNvPr id="11" name="Text 6"/>
          <p:cNvSpPr/>
          <p:nvPr/>
        </p:nvSpPr>
        <p:spPr>
          <a:xfrm>
            <a:off x="8908197" y="367129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72525"/>
                </a:solidFill>
                <a:latin typeface="Gelasio" pitchFamily="34" charset="0"/>
                <a:ea typeface="Gelasio" pitchFamily="34" charset="-122"/>
                <a:cs typeface="Gelasio" pitchFamily="34" charset="-120"/>
              </a:rPr>
              <a:t>2</a:t>
            </a:r>
            <a:endParaRPr lang="en-US" sz="2650" dirty="0"/>
          </a:p>
        </p:txBody>
      </p:sp>
      <p:sp>
        <p:nvSpPr>
          <p:cNvPr id="12" name="Text 7"/>
          <p:cNvSpPr/>
          <p:nvPr/>
        </p:nvSpPr>
        <p:spPr>
          <a:xfrm>
            <a:off x="9560243" y="3628787"/>
            <a:ext cx="3026331"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Évaluation performance</a:t>
            </a:r>
            <a:endParaRPr lang="en-US" sz="2200" dirty="0"/>
          </a:p>
        </p:txBody>
      </p:sp>
      <p:sp>
        <p:nvSpPr>
          <p:cNvPr id="13" name="Text 8"/>
          <p:cNvSpPr/>
          <p:nvPr/>
        </p:nvSpPr>
        <p:spPr>
          <a:xfrm>
            <a:off x="9560243" y="4209931"/>
            <a:ext cx="4283869"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Précision sur différents types de contenu</a:t>
            </a:r>
            <a:endParaRPr lang="en-US" sz="1750" dirty="0"/>
          </a:p>
        </p:txBody>
      </p:sp>
      <p:sp>
        <p:nvSpPr>
          <p:cNvPr id="14" name="Shape 9"/>
          <p:cNvSpPr/>
          <p:nvPr/>
        </p:nvSpPr>
        <p:spPr>
          <a:xfrm>
            <a:off x="8823127" y="5054798"/>
            <a:ext cx="510302" cy="510302"/>
          </a:xfrm>
          <a:prstGeom prst="roundRect">
            <a:avLst>
              <a:gd name="adj" fmla="val 18669"/>
            </a:avLst>
          </a:prstGeom>
          <a:solidFill>
            <a:srgbClr val="E8E8E3"/>
          </a:solidFill>
          <a:ln w="7620">
            <a:solidFill>
              <a:srgbClr val="CECEC9"/>
            </a:solidFill>
            <a:prstDash val="solid"/>
          </a:ln>
        </p:spPr>
      </p:sp>
      <p:sp>
        <p:nvSpPr>
          <p:cNvPr id="15" name="Text 10"/>
          <p:cNvSpPr/>
          <p:nvPr/>
        </p:nvSpPr>
        <p:spPr>
          <a:xfrm>
            <a:off x="8908197" y="5097304"/>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72525"/>
                </a:solidFill>
                <a:latin typeface="Gelasio" pitchFamily="34" charset="0"/>
                <a:ea typeface="Gelasio" pitchFamily="34" charset="-122"/>
                <a:cs typeface="Gelasio" pitchFamily="34" charset="-120"/>
              </a:rPr>
              <a:t>3</a:t>
            </a:r>
            <a:endParaRPr lang="en-US" sz="2650" dirty="0"/>
          </a:p>
        </p:txBody>
      </p:sp>
      <p:sp>
        <p:nvSpPr>
          <p:cNvPr id="16" name="Text 11"/>
          <p:cNvSpPr/>
          <p:nvPr/>
        </p:nvSpPr>
        <p:spPr>
          <a:xfrm>
            <a:off x="9560243" y="50547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Ajustements</a:t>
            </a:r>
            <a:endParaRPr lang="en-US" sz="2200" dirty="0"/>
          </a:p>
        </p:txBody>
      </p:sp>
      <p:sp>
        <p:nvSpPr>
          <p:cNvPr id="17" name="Text 12"/>
          <p:cNvSpPr/>
          <p:nvPr/>
        </p:nvSpPr>
        <p:spPr>
          <a:xfrm>
            <a:off x="9560243" y="5635943"/>
            <a:ext cx="4283869"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Affinage critères et modèle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5569" y="585788"/>
            <a:ext cx="8654653" cy="665678"/>
          </a:xfrm>
          <a:prstGeom prst="rect">
            <a:avLst/>
          </a:prstGeom>
          <a:noFill/>
          <a:ln/>
        </p:spPr>
        <p:txBody>
          <a:bodyPr wrap="none" lIns="0" tIns="0" rIns="0" bIns="0" rtlCol="0" anchor="t"/>
          <a:lstStyle/>
          <a:p>
            <a:pPr algn="l" indent="0" marL="0">
              <a:lnSpc>
                <a:spcPts val="5200"/>
              </a:lnSpc>
              <a:buNone/>
            </a:pPr>
            <a:r>
              <a:rPr lang="en-US" sz="4150" dirty="0">
                <a:solidFill>
                  <a:srgbClr val="312F2B"/>
                </a:solidFill>
                <a:latin typeface="Gelasio" pitchFamily="34" charset="0"/>
                <a:ea typeface="Gelasio" pitchFamily="34" charset="-122"/>
                <a:cs typeface="Gelasio" pitchFamily="34" charset="-120"/>
              </a:rPr>
              <a:t>Data-driven : Amélioration Continue</a:t>
            </a:r>
            <a:endParaRPr lang="en-US" sz="4150" dirty="0"/>
          </a:p>
        </p:txBody>
      </p:sp>
      <p:pic>
        <p:nvPicPr>
          <p:cNvPr id="3" name="Image 0" descr="preencoded.png">    </p:cNvPr>
          <p:cNvPicPr>
            <a:picLocks noChangeAspect="1"/>
          </p:cNvPicPr>
          <p:nvPr/>
        </p:nvPicPr>
        <p:blipFill>
          <a:blip r:embed="rId1"/>
          <a:stretch>
            <a:fillRect/>
          </a:stretch>
        </p:blipFill>
        <p:spPr>
          <a:xfrm>
            <a:off x="745569" y="1810464"/>
            <a:ext cx="1065014" cy="1312545"/>
          </a:xfrm>
          <a:prstGeom prst="rect">
            <a:avLst/>
          </a:prstGeom>
        </p:spPr>
      </p:pic>
      <p:sp>
        <p:nvSpPr>
          <p:cNvPr id="4" name="Text 1"/>
          <p:cNvSpPr/>
          <p:nvPr/>
        </p:nvSpPr>
        <p:spPr>
          <a:xfrm>
            <a:off x="2130028" y="2023467"/>
            <a:ext cx="2662714" cy="332780"/>
          </a:xfrm>
          <a:prstGeom prst="rect">
            <a:avLst/>
          </a:prstGeom>
          <a:noFill/>
          <a:ln/>
        </p:spPr>
        <p:txBody>
          <a:bodyPr wrap="none" lIns="0" tIns="0" rIns="0" bIns="0" rtlCol="0" anchor="t"/>
          <a:lstStyle/>
          <a:p>
            <a:pPr algn="l" indent="0" marL="0">
              <a:lnSpc>
                <a:spcPts val="2600"/>
              </a:lnSpc>
              <a:buNone/>
            </a:pPr>
            <a:r>
              <a:rPr lang="en-US" sz="2050" dirty="0">
                <a:solidFill>
                  <a:srgbClr val="272525"/>
                </a:solidFill>
                <a:latin typeface="Gelasio" pitchFamily="34" charset="0"/>
                <a:ea typeface="Gelasio" pitchFamily="34" charset="-122"/>
                <a:cs typeface="Gelasio" pitchFamily="34" charset="-120"/>
              </a:rPr>
              <a:t>Feedback utilisateurs</a:t>
            </a:r>
            <a:endParaRPr lang="en-US" sz="2050" dirty="0"/>
          </a:p>
        </p:txBody>
      </p:sp>
      <p:sp>
        <p:nvSpPr>
          <p:cNvPr id="5" name="Text 2"/>
          <p:cNvSpPr/>
          <p:nvPr/>
        </p:nvSpPr>
        <p:spPr>
          <a:xfrm>
            <a:off x="2130028" y="2569250"/>
            <a:ext cx="3559493" cy="340757"/>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Lato" pitchFamily="34" charset="0"/>
                <a:ea typeface="Lato" pitchFamily="34" charset="-122"/>
                <a:cs typeface="Lato" pitchFamily="34" charset="-120"/>
              </a:rPr>
              <a:t>Signalement fausses classifications</a:t>
            </a:r>
            <a:endParaRPr lang="en-US" sz="1650" dirty="0"/>
          </a:p>
        </p:txBody>
      </p:sp>
      <p:pic>
        <p:nvPicPr>
          <p:cNvPr id="6" name="Image 1" descr="preencoded.png">    </p:cNvPr>
          <p:cNvPicPr>
            <a:picLocks noChangeAspect="1"/>
          </p:cNvPicPr>
          <p:nvPr/>
        </p:nvPicPr>
        <p:blipFill>
          <a:blip r:embed="rId2"/>
          <a:stretch>
            <a:fillRect/>
          </a:stretch>
        </p:blipFill>
        <p:spPr>
          <a:xfrm>
            <a:off x="745569" y="3123009"/>
            <a:ext cx="1065014" cy="1312545"/>
          </a:xfrm>
          <a:prstGeom prst="rect">
            <a:avLst/>
          </a:prstGeom>
        </p:spPr>
      </p:pic>
      <p:sp>
        <p:nvSpPr>
          <p:cNvPr id="7" name="Text 3"/>
          <p:cNvSpPr/>
          <p:nvPr/>
        </p:nvSpPr>
        <p:spPr>
          <a:xfrm>
            <a:off x="2130028" y="3336012"/>
            <a:ext cx="2662714" cy="332780"/>
          </a:xfrm>
          <a:prstGeom prst="rect">
            <a:avLst/>
          </a:prstGeom>
          <a:noFill/>
          <a:ln/>
        </p:spPr>
        <p:txBody>
          <a:bodyPr wrap="none" lIns="0" tIns="0" rIns="0" bIns="0" rtlCol="0" anchor="t"/>
          <a:lstStyle/>
          <a:p>
            <a:pPr algn="l" indent="0" marL="0">
              <a:lnSpc>
                <a:spcPts val="2600"/>
              </a:lnSpc>
              <a:buNone/>
            </a:pPr>
            <a:r>
              <a:rPr lang="en-US" sz="2050" dirty="0">
                <a:solidFill>
                  <a:srgbClr val="272525"/>
                </a:solidFill>
                <a:latin typeface="Gelasio" pitchFamily="34" charset="0"/>
                <a:ea typeface="Gelasio" pitchFamily="34" charset="-122"/>
                <a:cs typeface="Gelasio" pitchFamily="34" charset="-120"/>
              </a:rPr>
              <a:t>Mise à jour dataset</a:t>
            </a:r>
            <a:endParaRPr lang="en-US" sz="2050" dirty="0"/>
          </a:p>
        </p:txBody>
      </p:sp>
      <p:sp>
        <p:nvSpPr>
          <p:cNvPr id="8" name="Text 4"/>
          <p:cNvSpPr/>
          <p:nvPr/>
        </p:nvSpPr>
        <p:spPr>
          <a:xfrm>
            <a:off x="2130028" y="3881795"/>
            <a:ext cx="3559493" cy="340757"/>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Lato" pitchFamily="34" charset="0"/>
                <a:ea typeface="Lato" pitchFamily="34" charset="-122"/>
                <a:cs typeface="Lato" pitchFamily="34" charset="-120"/>
              </a:rPr>
              <a:t>Intégration nouvelles données</a:t>
            </a:r>
            <a:endParaRPr lang="en-US" sz="1650" dirty="0"/>
          </a:p>
        </p:txBody>
      </p:sp>
      <p:pic>
        <p:nvPicPr>
          <p:cNvPr id="9" name="Image 2" descr="preencoded.png">    </p:cNvPr>
          <p:cNvPicPr>
            <a:picLocks noChangeAspect="1"/>
          </p:cNvPicPr>
          <p:nvPr/>
        </p:nvPicPr>
        <p:blipFill>
          <a:blip r:embed="rId3"/>
          <a:stretch>
            <a:fillRect/>
          </a:stretch>
        </p:blipFill>
        <p:spPr>
          <a:xfrm>
            <a:off x="745569" y="4435554"/>
            <a:ext cx="1065014" cy="1312545"/>
          </a:xfrm>
          <a:prstGeom prst="rect">
            <a:avLst/>
          </a:prstGeom>
        </p:spPr>
      </p:pic>
      <p:sp>
        <p:nvSpPr>
          <p:cNvPr id="10" name="Text 5"/>
          <p:cNvSpPr/>
          <p:nvPr/>
        </p:nvSpPr>
        <p:spPr>
          <a:xfrm>
            <a:off x="2130028" y="4648557"/>
            <a:ext cx="2662714" cy="332780"/>
          </a:xfrm>
          <a:prstGeom prst="rect">
            <a:avLst/>
          </a:prstGeom>
          <a:noFill/>
          <a:ln/>
        </p:spPr>
        <p:txBody>
          <a:bodyPr wrap="none" lIns="0" tIns="0" rIns="0" bIns="0" rtlCol="0" anchor="t"/>
          <a:lstStyle/>
          <a:p>
            <a:pPr algn="l" indent="0" marL="0">
              <a:lnSpc>
                <a:spcPts val="2600"/>
              </a:lnSpc>
              <a:buNone/>
            </a:pPr>
            <a:r>
              <a:rPr lang="en-US" sz="2050" dirty="0">
                <a:solidFill>
                  <a:srgbClr val="272525"/>
                </a:solidFill>
                <a:latin typeface="Gelasio" pitchFamily="34" charset="0"/>
                <a:ea typeface="Gelasio" pitchFamily="34" charset="-122"/>
                <a:cs typeface="Gelasio" pitchFamily="34" charset="-120"/>
              </a:rPr>
              <a:t>Réentraînement</a:t>
            </a:r>
            <a:endParaRPr lang="en-US" sz="2050" dirty="0"/>
          </a:p>
        </p:txBody>
      </p:sp>
      <p:sp>
        <p:nvSpPr>
          <p:cNvPr id="11" name="Text 6"/>
          <p:cNvSpPr/>
          <p:nvPr/>
        </p:nvSpPr>
        <p:spPr>
          <a:xfrm>
            <a:off x="2130028" y="5194340"/>
            <a:ext cx="3559493" cy="340757"/>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Lato" pitchFamily="34" charset="0"/>
                <a:ea typeface="Lato" pitchFamily="34" charset="-122"/>
                <a:cs typeface="Lato" pitchFamily="34" charset="-120"/>
              </a:rPr>
              <a:t>Ajustement périodique du modèle</a:t>
            </a:r>
            <a:endParaRPr lang="en-US" sz="1650" dirty="0"/>
          </a:p>
        </p:txBody>
      </p:sp>
      <p:pic>
        <p:nvPicPr>
          <p:cNvPr id="12" name="Image 3" descr="preencoded.png">    </p:cNvPr>
          <p:cNvPicPr>
            <a:picLocks noChangeAspect="1"/>
          </p:cNvPicPr>
          <p:nvPr/>
        </p:nvPicPr>
        <p:blipFill>
          <a:blip r:embed="rId4"/>
          <a:stretch>
            <a:fillRect/>
          </a:stretch>
        </p:blipFill>
        <p:spPr>
          <a:xfrm>
            <a:off x="745569" y="5748099"/>
            <a:ext cx="1065014" cy="1312545"/>
          </a:xfrm>
          <a:prstGeom prst="rect">
            <a:avLst/>
          </a:prstGeom>
        </p:spPr>
      </p:pic>
      <p:sp>
        <p:nvSpPr>
          <p:cNvPr id="13" name="Text 7"/>
          <p:cNvSpPr/>
          <p:nvPr/>
        </p:nvSpPr>
        <p:spPr>
          <a:xfrm>
            <a:off x="2130028" y="5961102"/>
            <a:ext cx="2662714" cy="332780"/>
          </a:xfrm>
          <a:prstGeom prst="rect">
            <a:avLst/>
          </a:prstGeom>
          <a:noFill/>
          <a:ln/>
        </p:spPr>
        <p:txBody>
          <a:bodyPr wrap="none" lIns="0" tIns="0" rIns="0" bIns="0" rtlCol="0" anchor="t"/>
          <a:lstStyle/>
          <a:p>
            <a:pPr algn="l" indent="0" marL="0">
              <a:lnSpc>
                <a:spcPts val="2600"/>
              </a:lnSpc>
              <a:buNone/>
            </a:pPr>
            <a:r>
              <a:rPr lang="en-US" sz="2050" dirty="0">
                <a:solidFill>
                  <a:srgbClr val="272525"/>
                </a:solidFill>
                <a:latin typeface="Gelasio" pitchFamily="34" charset="0"/>
                <a:ea typeface="Gelasio" pitchFamily="34" charset="-122"/>
                <a:cs typeface="Gelasio" pitchFamily="34" charset="-120"/>
              </a:rPr>
              <a:t>Analyse performance</a:t>
            </a:r>
            <a:endParaRPr lang="en-US" sz="2050" dirty="0"/>
          </a:p>
        </p:txBody>
      </p:sp>
      <p:sp>
        <p:nvSpPr>
          <p:cNvPr id="14" name="Text 8"/>
          <p:cNvSpPr/>
          <p:nvPr/>
        </p:nvSpPr>
        <p:spPr>
          <a:xfrm>
            <a:off x="2130028" y="6506885"/>
            <a:ext cx="3559493" cy="340757"/>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Lato" pitchFamily="34" charset="0"/>
                <a:ea typeface="Lato" pitchFamily="34" charset="-122"/>
                <a:cs typeface="Lato" pitchFamily="34" charset="-120"/>
              </a:rPr>
              <a:t>Suivi indicateurs en temps réel</a:t>
            </a:r>
            <a:endParaRPr lang="en-US" sz="1650" dirty="0"/>
          </a:p>
        </p:txBody>
      </p:sp>
      <p:pic>
        <p:nvPicPr>
          <p:cNvPr id="15" name="Image 4" descr="preencoded.png">    </p:cNvPr>
          <p:cNvPicPr>
            <a:picLocks noChangeAspect="1"/>
          </p:cNvPicPr>
          <p:nvPr/>
        </p:nvPicPr>
        <p:blipFill>
          <a:blip r:embed="rId5"/>
          <a:stretch>
            <a:fillRect/>
          </a:stretch>
        </p:blipFill>
        <p:spPr>
          <a:xfrm>
            <a:off x="6216729" y="1810464"/>
            <a:ext cx="7675721" cy="58975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2025-04-18T21:07:39Z</dcterms:created>
  <dcterms:modified xsi:type="dcterms:W3CDTF">2025-04-18T21:07:39Z</dcterms:modified>
</cp:coreProperties>
</file>